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21CE497-0FC9-4562-B92A-2F41015509A7}">
  <a:tblStyle styleId="{621CE497-0FC9-4562-B92A-2F41015509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Relationship Id="rId7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50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11" Type="http://schemas.openxmlformats.org/officeDocument/2006/relationships/image" Target="../media/image44.png"/><Relationship Id="rId10" Type="http://schemas.openxmlformats.org/officeDocument/2006/relationships/image" Target="../media/image52.png"/><Relationship Id="rId12" Type="http://schemas.openxmlformats.org/officeDocument/2006/relationships/image" Target="../media/image55.png"/><Relationship Id="rId9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54.png"/><Relationship Id="rId11" Type="http://schemas.openxmlformats.org/officeDocument/2006/relationships/image" Target="../media/image52.png"/><Relationship Id="rId10" Type="http://schemas.openxmlformats.org/officeDocument/2006/relationships/image" Target="../media/image47.png"/><Relationship Id="rId12" Type="http://schemas.openxmlformats.org/officeDocument/2006/relationships/image" Target="../media/image44.png"/><Relationship Id="rId9" Type="http://schemas.openxmlformats.org/officeDocument/2006/relationships/image" Target="../media/image53.png"/><Relationship Id="rId5" Type="http://schemas.openxmlformats.org/officeDocument/2006/relationships/image" Target="../media/image37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59.png"/><Relationship Id="rId11" Type="http://schemas.openxmlformats.org/officeDocument/2006/relationships/image" Target="../media/image52.png"/><Relationship Id="rId10" Type="http://schemas.openxmlformats.org/officeDocument/2006/relationships/image" Target="../media/image47.png"/><Relationship Id="rId12" Type="http://schemas.openxmlformats.org/officeDocument/2006/relationships/image" Target="../media/image44.png"/><Relationship Id="rId9" Type="http://schemas.openxmlformats.org/officeDocument/2006/relationships/image" Target="../media/image53.png"/><Relationship Id="rId5" Type="http://schemas.openxmlformats.org/officeDocument/2006/relationships/image" Target="../media/image37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11" Type="http://schemas.openxmlformats.org/officeDocument/2006/relationships/image" Target="../media/image44.png"/><Relationship Id="rId10" Type="http://schemas.openxmlformats.org/officeDocument/2006/relationships/image" Target="../media/image52.png"/><Relationship Id="rId12" Type="http://schemas.openxmlformats.org/officeDocument/2006/relationships/image" Target="../media/image63.png"/><Relationship Id="rId9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Relationship Id="rId8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Relationship Id="rId8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11" Type="http://schemas.openxmlformats.org/officeDocument/2006/relationships/image" Target="../media/image44.png"/><Relationship Id="rId10" Type="http://schemas.openxmlformats.org/officeDocument/2006/relationships/image" Target="../media/image52.png"/><Relationship Id="rId12" Type="http://schemas.openxmlformats.org/officeDocument/2006/relationships/image" Target="../media/image68.png"/><Relationship Id="rId9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1.png"/><Relationship Id="rId4" Type="http://schemas.openxmlformats.org/officeDocument/2006/relationships/image" Target="../media/image65.png"/><Relationship Id="rId9" Type="http://schemas.openxmlformats.org/officeDocument/2006/relationships/image" Target="../media/image78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1" Type="http://schemas.openxmlformats.org/officeDocument/2006/relationships/image" Target="../media/image32.png"/><Relationship Id="rId10" Type="http://schemas.openxmlformats.org/officeDocument/2006/relationships/image" Target="../media/image23.png"/><Relationship Id="rId9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35.gif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36.png"/><Relationship Id="rId6" Type="http://schemas.openxmlformats.org/officeDocument/2006/relationships/image" Target="../media/image18.png"/><Relationship Id="rId7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Machine Learning (1b)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0" y="2834125"/>
            <a:ext cx="91440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Rex W. Douglass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Institute for Political Methodology (IPM)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820275"/>
            <a:ext cx="85206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have to use a certain receiver? Nope!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Constant Function</a:t>
            </a:r>
            <a:r>
              <a:rPr lang="en">
                <a:solidFill>
                  <a:schemeClr val="dk1"/>
                </a:solidFill>
              </a:rPr>
              <a:t>,  No matter what the message says, report “Heads”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u="sng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Identity Function</a:t>
            </a:r>
            <a:r>
              <a:rPr lang="en">
                <a:solidFill>
                  <a:schemeClr val="dk1"/>
                </a:solidFill>
              </a:rPr>
              <a:t>, Report whatever the message says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Negation Function</a:t>
            </a:r>
            <a:r>
              <a:rPr lang="en">
                <a:solidFill>
                  <a:schemeClr val="dk1"/>
                </a:solidFill>
              </a:rPr>
              <a:t>: Whatever the message, report the opposite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Pizza Function</a:t>
            </a:r>
            <a:r>
              <a:rPr lang="en">
                <a:solidFill>
                  <a:schemeClr val="dk1"/>
                </a:solidFill>
              </a:rPr>
              <a:t>: Whatever the message says, report “Pizza!”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618" y="1441952"/>
            <a:ext cx="795394" cy="2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150" y="1939305"/>
            <a:ext cx="916276" cy="28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625" y="2449281"/>
            <a:ext cx="916274" cy="24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4149" y="2966900"/>
            <a:ext cx="1313526" cy="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9153" y="0"/>
            <a:ext cx="559900" cy="5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280325" y="467800"/>
            <a:ext cx="85206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weird can this get? Really weird.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Linear models, decision trees, random forests, gradient boosting, support vector machines, neural networks, naive bayes, wise bayes, genetic programming, reinforcement learning, and many more*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00" y="1811325"/>
            <a:ext cx="9040899" cy="302223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0" y="-113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Receivers</a:t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797" y="0"/>
            <a:ext cx="1453228" cy="4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6918600" y="4847700"/>
            <a:ext cx="2225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I made up ‘Wise Bayes’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0" y="0"/>
            <a:ext cx="8520600" cy="10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Learning, Unsupervised Learning, and Engineering</a:t>
            </a:r>
            <a:endParaRPr/>
          </a:p>
        </p:txBody>
      </p:sp>
      <p:graphicFrame>
        <p:nvGraphicFramePr>
          <p:cNvPr id="171" name="Shape 171"/>
          <p:cNvGraphicFramePr/>
          <p:nvPr/>
        </p:nvGraphicFramePr>
        <p:xfrm>
          <a:off x="3230250" y="1231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1634125"/>
                <a:gridCol w="709600"/>
                <a:gridCol w="1742650"/>
                <a:gridCol w="17426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Can see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Yes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57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Can see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Yes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Supervised Learning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5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Unsupervised Learning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300" y="2728586"/>
            <a:ext cx="231400" cy="24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400" y="1324025"/>
            <a:ext cx="283824" cy="25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147925" y="1324025"/>
            <a:ext cx="29181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job is always to build a 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that produces accurate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varies is how many details we get to see beforehand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we ever get to examine the true ground state    ?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we ever get to examine the actual transmitter       ?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825" y="1628124"/>
            <a:ext cx="231400" cy="2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3134" y="1610750"/>
            <a:ext cx="18094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150" y="3130398"/>
            <a:ext cx="180950" cy="19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875" y="3745225"/>
            <a:ext cx="283824" cy="2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0" y="-113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bit source, 1 bit message</a:t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150925" y="576200"/>
            <a:ext cx="8801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possible outcomes Y={0,1}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Message with two possible symbols={0,1}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Four possible (deterministic) transmission functions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Constant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f(1)=0, f(0)=0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f(1)=1, f(0)=1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Identity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f(1)=1,f(0)=0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Negation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f(1)=0,f(0)=1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Four possible (deterministic) receiver functions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Constant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f(1)=0, f(0)=0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f(1)=1, f(0)=1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Identity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f(1)=1,f(0)=0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Negation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f(1)=0,f(0)=1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Shape 185"/>
          <p:cNvCxnSpPr/>
          <p:nvPr/>
        </p:nvCxnSpPr>
        <p:spPr>
          <a:xfrm flipH="1">
            <a:off x="6501000" y="1383175"/>
            <a:ext cx="467700" cy="5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Shape 186"/>
          <p:cNvCxnSpPr/>
          <p:nvPr/>
        </p:nvCxnSpPr>
        <p:spPr>
          <a:xfrm>
            <a:off x="6983775" y="1368075"/>
            <a:ext cx="407400" cy="5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Shape 187"/>
          <p:cNvSpPr txBox="1"/>
          <p:nvPr/>
        </p:nvSpPr>
        <p:spPr>
          <a:xfrm>
            <a:off x="5844875" y="407250"/>
            <a:ext cx="2692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Decision Stump</a:t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6728350" y="1053925"/>
            <a:ext cx="6315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7279450" y="1446450"/>
            <a:ext cx="5490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M=0</a:t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255" y="1919775"/>
            <a:ext cx="631396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950" y="1919773"/>
            <a:ext cx="631400" cy="2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6096950" y="1446450"/>
            <a:ext cx="5490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M=1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0" y="-1206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Transmitters and Receivers</a:t>
            </a:r>
            <a:endParaRPr/>
          </a:p>
        </p:txBody>
      </p:sp>
      <p:graphicFrame>
        <p:nvGraphicFramePr>
          <p:cNvPr id="198" name="Shape 198"/>
          <p:cNvGraphicFramePr/>
          <p:nvPr/>
        </p:nvGraphicFramePr>
        <p:xfrm>
          <a:off x="55288" y="68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1520975"/>
                <a:gridCol w="1647125"/>
              </a:tblGrid>
              <a:tr h="26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Transmitter Function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Constant 1111111111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Constant 1111111111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Constant</a:t>
                      </a:r>
                      <a:r>
                        <a:rPr lang="en" sz="1000"/>
                        <a:t> 0000000000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Identity 1111111111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Negation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0000000000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Identity 1010000100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Constant</a:t>
                      </a:r>
                      <a:r>
                        <a:rPr lang="en" sz="1000"/>
                        <a:t> 1111111111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Constant</a:t>
                      </a:r>
                      <a:r>
                        <a:rPr lang="en" sz="1000"/>
                        <a:t> 0000000000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Identity  1010000100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Negation</a:t>
                      </a:r>
                      <a:r>
                        <a:rPr lang="en" sz="1000"/>
                        <a:t> 0101111011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Negation 0101111011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Constant</a:t>
                      </a:r>
                      <a:r>
                        <a:rPr lang="en" sz="1000"/>
                        <a:t> 1111111111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Constant</a:t>
                      </a:r>
                      <a:r>
                        <a:rPr lang="en" sz="1000"/>
                        <a:t> 0000000000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Identity  0101111011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Negation</a:t>
                      </a:r>
                      <a:r>
                        <a:rPr lang="en" sz="1000"/>
                        <a:t>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1010000100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56" y="393450"/>
            <a:ext cx="251344" cy="27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49" y="688775"/>
            <a:ext cx="195824" cy="2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663675" y="369575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1,0,1,0,0,0,0,1,0,0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0" y="-1206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Evaluate Receivers under Different Rules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56" y="393450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663675" y="369575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1,0,1,0,0,0,0,1,0,0</a:t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3294525" y="874225"/>
            <a:ext cx="5724900" cy="4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receiver that perfectly inverts the transmitter has perfect accuracy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 single receiver is most accurate for every transmitter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u="sng">
                <a:solidFill>
                  <a:schemeClr val="dk1"/>
                </a:solidFill>
              </a:rPr>
              <a:t>Accuracy is not information! </a:t>
            </a:r>
            <a:endParaRPr b="1" u="sng"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Even when the transmitter is unrelated to the true state, a receiver can have high accuracy. 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Even when the receiver is unrelated to the message, it can have high accuracy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Inaccuracy doesn’t require noise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/>
              <a:t>The receiver function may just not perfectly invert the transmitter function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Perfect accuracy can be completely deterministic, even though the information source is stochastic</a:t>
            </a:r>
            <a:endParaRPr/>
          </a:p>
        </p:txBody>
      </p:sp>
      <p:graphicFrame>
        <p:nvGraphicFramePr>
          <p:cNvPr id="210" name="Shape 210"/>
          <p:cNvGraphicFramePr/>
          <p:nvPr/>
        </p:nvGraphicFramePr>
        <p:xfrm>
          <a:off x="55288" y="68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981325"/>
                <a:gridCol w="1291850"/>
                <a:gridCol w="779525"/>
              </a:tblGrid>
              <a:tr h="201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Transmitter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0.7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0.7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95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474" y="703250"/>
            <a:ext cx="195824" cy="2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751" y="106257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0" y="138212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6" y="171458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47" y="2047075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975" y="4252310"/>
            <a:ext cx="952650" cy="23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998" y="2817775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725" y="1508658"/>
            <a:ext cx="845150" cy="25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751" y="2406450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0" y="2726000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6" y="3058463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47" y="3390950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751" y="372342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0" y="404297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6" y="437543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47" y="4707925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2">
            <a:alphaModFix/>
          </a:blip>
          <a:srcRect b="73240" l="81071" r="0" t="12882"/>
          <a:stretch/>
        </p:blipFill>
        <p:spPr>
          <a:xfrm>
            <a:off x="5771375" y="606675"/>
            <a:ext cx="3039349" cy="5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0" y="-1206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Evaluate Receivers under Different Rules</a:t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56" y="393450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663675" y="369575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1,0,1,0,0,0,0,1,0,0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599" y="703250"/>
            <a:ext cx="1742250" cy="4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4182025" y="1080850"/>
            <a:ext cx="4962000" cy="3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High score on one evaluation metric doesn’t imply a high score on another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0.7 accuracy but Null precision because never gets a positive right at all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37" name="Shape 237"/>
          <p:cNvGraphicFramePr/>
          <p:nvPr/>
        </p:nvGraphicFramePr>
        <p:xfrm>
          <a:off x="55288" y="68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981325"/>
                <a:gridCol w="1291850"/>
                <a:gridCol w="779525"/>
                <a:gridCol w="774800"/>
              </a:tblGrid>
              <a:tr h="201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Transmitter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Precision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0.3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0.7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0.3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0.7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95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8" name="Shape 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474" y="703250"/>
            <a:ext cx="195824" cy="2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1" y="106257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0" y="138212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56" y="171458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747" y="2047075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75" y="4252310"/>
            <a:ext cx="952650" cy="23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998" y="2817775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725" y="1508658"/>
            <a:ext cx="845150" cy="25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1" y="2406450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0" y="2726000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56" y="3058463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747" y="3390950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1" y="372342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0" y="404297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56" y="437543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747" y="4707925"/>
            <a:ext cx="1080578" cy="2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0" y="-1206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Evaluate Receivers under Different Rules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56" y="393450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663675" y="369575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1,0,1,0,0,0,0,1,0,0</a:t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00" y="561412"/>
            <a:ext cx="1490675" cy="4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4699750" y="914650"/>
            <a:ext cx="4444200" cy="4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The best receiver function can change by changing the evaluation metric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0.7 Accuracy vs. 1.0 recall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metric can assign a perfect score to a receiver that is unrelated to the message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63" name="Shape 263"/>
          <p:cNvGraphicFramePr/>
          <p:nvPr/>
        </p:nvGraphicFramePr>
        <p:xfrm>
          <a:off x="55288" y="68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981325"/>
                <a:gridCol w="1291850"/>
                <a:gridCol w="779525"/>
                <a:gridCol w="774800"/>
                <a:gridCol w="689200"/>
              </a:tblGrid>
              <a:tr h="201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Transmitter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Precision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Recall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0.3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0.7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0.3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0.7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95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474" y="703250"/>
            <a:ext cx="195824" cy="2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1" y="106257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0" y="138212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56" y="171458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747" y="2047075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75" y="4252310"/>
            <a:ext cx="952650" cy="23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998" y="2817775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725" y="1508658"/>
            <a:ext cx="845150" cy="25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1" y="2406450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0" y="2726000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56" y="3058463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747" y="3390950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1" y="372342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0" y="404297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56" y="437543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747" y="4707925"/>
            <a:ext cx="1080578" cy="2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0" y="-1206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Evaluate Receivers under Different Rules</a:t>
            </a:r>
            <a:endParaRPr/>
          </a:p>
        </p:txBody>
      </p:sp>
      <p:graphicFrame>
        <p:nvGraphicFramePr>
          <p:cNvPr id="285" name="Shape 285"/>
          <p:cNvGraphicFramePr/>
          <p:nvPr/>
        </p:nvGraphicFramePr>
        <p:xfrm>
          <a:off x="55288" y="68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981325"/>
                <a:gridCol w="1291850"/>
                <a:gridCol w="779525"/>
                <a:gridCol w="774800"/>
                <a:gridCol w="689200"/>
                <a:gridCol w="767500"/>
              </a:tblGrid>
              <a:tr h="201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Transmitter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Precision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Recall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F1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0.3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0.46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0.7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0.3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0.46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0.7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95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56" y="393450"/>
            <a:ext cx="251344" cy="27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474" y="703250"/>
            <a:ext cx="195824" cy="2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663675" y="369575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1,0,1,0,0,0,0,1,0,0</a:t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5419175" y="1508650"/>
            <a:ext cx="3676500" cy="3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Takeaways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Need to weight different kinds of errors appropriated for your application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Reward correct hits more often than chance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0" name="Shape 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751" y="106257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0" y="138212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6" y="171458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47" y="2047075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975" y="4252310"/>
            <a:ext cx="952650" cy="23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998" y="2817775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725" y="1508658"/>
            <a:ext cx="845150" cy="25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751" y="2406450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0" y="2726000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6" y="3058463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47" y="3390950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751" y="372342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750" y="404297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756" y="437543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747" y="4707925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16900" y="664900"/>
            <a:ext cx="36271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Receivers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7950" y="932050"/>
            <a:ext cx="8997300" cy="4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Only way is to compare the reconstructed state     to the true state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Need opportunities to bypass the communication channel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Don’t trust your labmate and observe the coin yourself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Listen to the person in the same room instead of over the phone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Experiment with a coin analog that you believe has the same properties</a:t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874" y="997050"/>
            <a:ext cx="195824" cy="2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2901" y="1057003"/>
            <a:ext cx="195824" cy="21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Shape 60"/>
          <p:cNvGraphicFramePr/>
          <p:nvPr/>
        </p:nvGraphicFramePr>
        <p:xfrm>
          <a:off x="0" y="37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977800"/>
                <a:gridCol w="588450"/>
                <a:gridCol w="1992275"/>
                <a:gridCol w="2443575"/>
                <a:gridCol w="1744225"/>
                <a:gridCol w="900550"/>
                <a:gridCol w="497100"/>
              </a:tblGrid>
              <a:tr h="42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Information Source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1-Bit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No Conversation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 Accuracy Measures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50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Message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No Information Conversation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Selecting on the Dependent Variable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Risk Analysis/No Free Lunch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Overfitting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Training/Test/Cross Validation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Overdetermination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1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Long No Information Conversations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Feature Selection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Feature Engineering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Model Complexity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1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Very Long No Information Conversations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Confounding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Curse of Dimensionality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1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Mutual Information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Accuracy, Precision, Recall,...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Area Under the Curve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Cross Entropy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" name="Shape 61"/>
          <p:cNvSpPr txBox="1"/>
          <p:nvPr/>
        </p:nvSpPr>
        <p:spPr>
          <a:xfrm>
            <a:off x="0" y="-94125"/>
            <a:ext cx="30000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Observed Accuracy</a:t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6" y="596575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22525" y="572700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1,0,1,0,0,0,0,1,0,0</a:t>
            </a:r>
            <a:endParaRPr/>
          </a:p>
        </p:txBody>
      </p:sp>
      <p:graphicFrame>
        <p:nvGraphicFramePr>
          <p:cNvPr id="321" name="Shape 321"/>
          <p:cNvGraphicFramePr/>
          <p:nvPr/>
        </p:nvGraphicFramePr>
        <p:xfrm>
          <a:off x="449313" y="1439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1647125"/>
                <a:gridCol w="973925"/>
              </a:tblGrid>
              <a:tr h="292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2" name="Shape 322"/>
          <p:cNvSpPr txBox="1"/>
          <p:nvPr/>
        </p:nvSpPr>
        <p:spPr>
          <a:xfrm>
            <a:off x="3604000" y="1386675"/>
            <a:ext cx="44145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decision rule we can write?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Pick the receiver function with highest accuracy (smallest error)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00" y="971210"/>
            <a:ext cx="952650" cy="23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01" y="184302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888" y="223647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893" y="2599700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910" y="3023450"/>
            <a:ext cx="1080578" cy="2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Sample Accuracy</a:t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6" y="596575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422525" y="572700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1,0,1,0,0,0,0,1,0,0</a:t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6" y="596575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422525" y="572700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</a:t>
            </a:r>
            <a:r>
              <a:rPr lang="en" sz="1000">
                <a:solidFill>
                  <a:srgbClr val="0000FF"/>
                </a:solidFill>
              </a:rPr>
              <a:t>1,0,1,0,0,0,0,1</a:t>
            </a:r>
            <a:r>
              <a:rPr lang="en" sz="1000">
                <a:solidFill>
                  <a:schemeClr val="dk1"/>
                </a:solidFill>
              </a:rPr>
              <a:t>,</a:t>
            </a:r>
            <a:r>
              <a:rPr lang="en" sz="1000">
                <a:solidFill>
                  <a:srgbClr val="0000FF"/>
                </a:solidFill>
              </a:rPr>
              <a:t>0,0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6212550" y="1057825"/>
            <a:ext cx="2891400" cy="30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Almost every paper in the social sciences presents results on in sample data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tell us what function best approximates the data observed so far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Can’t tell us what function would best approximate new unseen data drawn from the same information source and transmission function</a:t>
            </a:r>
            <a:endParaRPr/>
          </a:p>
        </p:txBody>
      </p:sp>
      <p:graphicFrame>
        <p:nvGraphicFramePr>
          <p:cNvPr id="338" name="Shape 338"/>
          <p:cNvGraphicFramePr/>
          <p:nvPr/>
        </p:nvGraphicFramePr>
        <p:xfrm>
          <a:off x="0" y="1057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1259225"/>
                <a:gridCol w="1984575"/>
                <a:gridCol w="1718550"/>
                <a:gridCol w="1172575"/>
              </a:tblGrid>
              <a:tr h="38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Y(train)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Transmission Function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(Negation)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 Sample 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32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0101111000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201" y="1607700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200" y="1987250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5193" y="2409863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1222" y="2810950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9524" y="2223874"/>
            <a:ext cx="1119602" cy="2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Sample Accuracy</a:t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6" y="596575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422525" y="572700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</a:t>
            </a:r>
            <a:r>
              <a:rPr lang="en" sz="1000">
                <a:solidFill>
                  <a:srgbClr val="0000FF"/>
                </a:solidFill>
              </a:rPr>
              <a:t>1,0,1,0,0,</a:t>
            </a:r>
            <a:r>
              <a:rPr lang="en" sz="1000">
                <a:solidFill>
                  <a:srgbClr val="FF0000"/>
                </a:solidFill>
              </a:rPr>
              <a:t>0,0,1,0,0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351" name="Shape 351"/>
          <p:cNvGraphicFramePr/>
          <p:nvPr/>
        </p:nvGraphicFramePr>
        <p:xfrm>
          <a:off x="1650" y="891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1259225"/>
                <a:gridCol w="1984575"/>
                <a:gridCol w="1718550"/>
                <a:gridCol w="1172575"/>
              </a:tblGrid>
              <a:tr h="38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Y(train)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Transmission Function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(Negation)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 Sample 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32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01011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2" name="Shape 352"/>
          <p:cNvSpPr txBox="1"/>
          <p:nvPr/>
        </p:nvSpPr>
        <p:spPr>
          <a:xfrm>
            <a:off x="2156425" y="596550"/>
            <a:ext cx="2058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Negation 0101111011</a:t>
            </a:r>
            <a:endParaRPr/>
          </a:p>
        </p:txBody>
      </p:sp>
      <p:graphicFrame>
        <p:nvGraphicFramePr>
          <p:cNvPr id="353" name="Shape 353"/>
          <p:cNvGraphicFramePr/>
          <p:nvPr/>
        </p:nvGraphicFramePr>
        <p:xfrm>
          <a:off x="1650" y="30461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1260925"/>
                <a:gridCol w="1984500"/>
                <a:gridCol w="1718625"/>
                <a:gridCol w="1170875"/>
              </a:tblGrid>
              <a:tr h="39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Y(test)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Transmission Function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(Negation)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Out of Sample 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77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00100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9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55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4" name="Shape 354"/>
          <p:cNvSpPr txBox="1"/>
          <p:nvPr/>
        </p:nvSpPr>
        <p:spPr>
          <a:xfrm>
            <a:off x="6464450" y="864150"/>
            <a:ext cx="3858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6223275" y="864150"/>
            <a:ext cx="2880600" cy="44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simulate acquiring new data by holding back some of the data we already have and not looking at it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Call the data we hold back test data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Call the data we use training data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Estimate the accuracy of each function on both in and out data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How does the in sample accuracy compare to the out of sample accuracy?</a:t>
            </a: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851" y="144177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850" y="182132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6843" y="224393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2872" y="2645025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81174" y="2057949"/>
            <a:ext cx="111960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324" y="4204249"/>
            <a:ext cx="111960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114" y="3602625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113" y="398217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3106" y="440478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9135" y="4805875"/>
            <a:ext cx="1080578" cy="2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 Split Takeaways</a:t>
            </a:r>
            <a:endParaRPr/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311700" y="1152475"/>
            <a:ext cx="85206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care not how our function does on data we observed, but on how it would do on another batch of data drawn from the same source/function. Learning is fundamentally about PREDICTION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only have the data we have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Training and Test split is an effective way to fake new 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 sample accuracy is an unbiased estimator of out of sample accuracy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Comes as a cost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Every observation you put in the test set, is one less example you get to learn from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Never touch your test data!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and an Adversarial Partner</a:t>
            </a:r>
            <a:endParaRPr/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Given a reconstruction measure(s), how do you pick the receiver that’s likely to do best most often?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Strategic choice problem, want do well no matter what our opponent does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Demo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Coin flip but don’t agree beforehand on a message strategy (sender don’t reveal F)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-52800" y="-67875"/>
            <a:ext cx="91968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Apriori expected mean accuracy</a:t>
            </a:r>
            <a:endParaRPr/>
          </a:p>
        </p:txBody>
      </p:sp>
      <p:graphicFrame>
        <p:nvGraphicFramePr>
          <p:cNvPr id="383" name="Shape 383"/>
          <p:cNvGraphicFramePr/>
          <p:nvPr/>
        </p:nvGraphicFramePr>
        <p:xfrm>
          <a:off x="0" y="11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1013050"/>
                <a:gridCol w="1013050"/>
                <a:gridCol w="1062025"/>
                <a:gridCol w="927075"/>
                <a:gridCol w="1026625"/>
                <a:gridCol w="1177625"/>
              </a:tblGrid>
              <a:tr h="433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Receiver Function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79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9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Transmission Function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01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6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Mean Accuracy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Across Tran Functions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543" y="613691"/>
            <a:ext cx="1822858" cy="33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87" y="603438"/>
            <a:ext cx="1469738" cy="3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6146600" y="1042350"/>
            <a:ext cx="29973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Before seeing any messages, there is no optimal receiver function for a given information source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receiver functions may perform equally bad/good across possible transmission functions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risk types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Best case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Worse case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case</a:t>
            </a: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3626" y="1618000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1800" y="1618000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5206" y="161798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1822" y="1618000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475" y="3216985"/>
            <a:ext cx="952650" cy="23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7573" y="2792825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225" y="2026458"/>
            <a:ext cx="845150" cy="25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3475" y="2393586"/>
            <a:ext cx="952650" cy="28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-52800" y="-67875"/>
            <a:ext cx="91968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Apriori expected mean accuracy</a:t>
            </a:r>
            <a:endParaRPr/>
          </a:p>
        </p:txBody>
      </p:sp>
      <p:graphicFrame>
        <p:nvGraphicFramePr>
          <p:cNvPr id="400" name="Shape 400"/>
          <p:cNvGraphicFramePr/>
          <p:nvPr/>
        </p:nvGraphicFramePr>
        <p:xfrm>
          <a:off x="0" y="11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1013050"/>
                <a:gridCol w="1013050"/>
                <a:gridCol w="1062025"/>
                <a:gridCol w="927075"/>
                <a:gridCol w="915575"/>
                <a:gridCol w="1147475"/>
              </a:tblGrid>
              <a:tr h="433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Receiver Function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04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Constant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f(1)=0, f(0)=0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Constant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f(1)=1, f(0)=1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Identity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f(1)=1,f(0)=0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Negation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f(1)=0,f(0)=1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Constant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f(1)=0, f(0)=0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0.9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89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Transmission Function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Constant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f(1)=1, f(0)=1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0.9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01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Identity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f(1)=1,f(0)=0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0.9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29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Negation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f(1)=0,f(0)=1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0.9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Mean Accuracy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Across Tran Functions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0.9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543" y="613691"/>
            <a:ext cx="1822858" cy="33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92" y="651401"/>
            <a:ext cx="1383858" cy="3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6146600" y="1042350"/>
            <a:ext cx="29973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Safest on average can vary depending on the source if unbalanced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Types of Accuracies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Best Accuracy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Worst Accuracy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Average Accuracy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Improvements in one imply tradeoffs in another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Average still underperforms best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Receivers (Takeaways)</a:t>
            </a:r>
            <a:endParaRPr/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73350" y="572700"/>
            <a:ext cx="8997300" cy="3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The best receiver function is the one that perfectly inverts the transmitter function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That is independent of the information source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The same receiver function can perform differently on different error measures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Reconstruction error only makes sense in context - which kinds of errors do we care about and how do we weight them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Even receiver functions that ignore the message can score well on a metric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single receiver function was best across every transmitter function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We have some theoretical guarantees about this. No free lunch!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Need to take into account the distribution of the data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pick a good receiver function?</a:t>
            </a:r>
            <a:endParaRPr/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311700" y="726875"/>
            <a:ext cx="85206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Is there one function that is always the best?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Nope!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Free Lunch (Wolpert and Macready 1992)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 learning problems: No learning algorithm achieves consistently better generalisation performance than any other over all possible target functions.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Corollary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No algorithm performs best across all possible evaluation metrics (e.g. accuracy, precision, recall, etc.)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Shape 420"/>
          <p:cNvGraphicFramePr/>
          <p:nvPr/>
        </p:nvGraphicFramePr>
        <p:xfrm>
          <a:off x="0" y="37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977800"/>
                <a:gridCol w="588450"/>
                <a:gridCol w="1992275"/>
                <a:gridCol w="2443575"/>
                <a:gridCol w="1744225"/>
                <a:gridCol w="900550"/>
                <a:gridCol w="497100"/>
              </a:tblGrid>
              <a:tr h="42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Information Source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1-Bit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No Conversation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t/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 Accuracy Measures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50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Message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No Information Conversation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Selecting on the Dependent Variable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Receiver Functions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Risk Analysis/No Free Lunch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Overfitting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Overdetermination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1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Long No Information Conversations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Feature Selection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Feature Engineering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Model Complexity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1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Very Long No Information Conversations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Confounding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Curse of Dimensionality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1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Mutual Information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Accuracy, Precision, Recall,...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Area Under the Curve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Cross Entropy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1" name="Shape 421"/>
          <p:cNvSpPr txBox="1"/>
          <p:nvPr/>
        </p:nvSpPr>
        <p:spPr>
          <a:xfrm>
            <a:off x="0" y="-60500"/>
            <a:ext cx="4188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Recap and Outline </a:t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650" y="1265625"/>
            <a:ext cx="880800" cy="2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0" y="515875"/>
            <a:ext cx="9144000" cy="1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Transmitter is mechanism, function, or algorithm that maps a state of the source to a message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Sometimes we get to design the transmitter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Y=Heads then X=1, if Y=Tails then X=0</a:t>
            </a:r>
            <a:endParaRPr>
              <a:solidFill>
                <a:srgbClr val="000000"/>
              </a:solidFill>
            </a:endParaRPr>
          </a:p>
          <a:p>
            <a:pPr indent="0" lvl="0" marL="9144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0" y="-113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Transmitters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25" y="0"/>
            <a:ext cx="1461250" cy="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700" y="2230550"/>
            <a:ext cx="2184718" cy="291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 b="0" l="18148" r="18129" t="0"/>
          <a:stretch/>
        </p:blipFill>
        <p:spPr>
          <a:xfrm>
            <a:off x="0" y="2230550"/>
            <a:ext cx="2753900" cy="29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994" y="2758650"/>
            <a:ext cx="3286007" cy="202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7775" y="2384835"/>
            <a:ext cx="1790700" cy="3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0" y="648600"/>
            <a:ext cx="60639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1-bit (two states) varying information source</a:t>
            </a:r>
            <a:endParaRPr>
              <a:solidFill>
                <a:schemeClr val="dk1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Two sided coin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Only incidents of both war and peace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2-bit message</a:t>
            </a:r>
            <a:endParaRPr>
              <a:solidFill>
                <a:schemeClr val="dk1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Two 1-bit message (each with two states)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Or, one message with 4 states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many bits of information transmitted?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0" y="0"/>
            <a:ext cx="559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1-bit source, 2-bit message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9" name="Shape 429"/>
          <p:cNvGraphicFramePr/>
          <p:nvPr/>
        </p:nvGraphicFramePr>
        <p:xfrm>
          <a:off x="63155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479675"/>
                <a:gridCol w="479675"/>
                <a:gridCol w="479675"/>
              </a:tblGrid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0" name="Shape 430"/>
          <p:cNvGraphicFramePr/>
          <p:nvPr/>
        </p:nvGraphicFramePr>
        <p:xfrm>
          <a:off x="81846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479675"/>
                <a:gridCol w="479675"/>
              </a:tblGrid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4830975" y="4253875"/>
            <a:ext cx="1889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OR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f(0)={0,0}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7285963" y="1293163"/>
            <a:ext cx="17709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XOR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f(0)={1,1}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f(0)={1,1}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830975" y="3129700"/>
            <a:ext cx="1889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f(0)={0,1}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7319700" y="2392313"/>
            <a:ext cx="18243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Nand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f(0)={1,1}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f(0)={1,1}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f(0)={1,1}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7259275" y="489525"/>
            <a:ext cx="18243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NOR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f(0)={0,1}</a:t>
            </a:r>
            <a:endParaRPr/>
          </a:p>
        </p:txBody>
      </p:sp>
      <p:sp>
        <p:nvSpPr>
          <p:cNvPr id="440" name="Shape 440"/>
          <p:cNvSpPr txBox="1"/>
          <p:nvPr/>
        </p:nvSpPr>
        <p:spPr>
          <a:xfrm>
            <a:off x="7346400" y="3466700"/>
            <a:ext cx="17709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XNOR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f(0)={0,1}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f(0)={0,1}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753050" y="3902575"/>
            <a:ext cx="1338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Constant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 or 0)={1,1}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 or 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 or 0)={0,1}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 or 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0" y="327350"/>
            <a:ext cx="51285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Flip a coin and then send two messages A and B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Outcomes, Y=1, Y=0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Four possible states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A=0, B=0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A=1, B=0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A=0, B=1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A=1, B=1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How many unique deterministic encoding schemes?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2^4=16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>
            <p:ph type="title"/>
          </p:nvPr>
        </p:nvSpPr>
        <p:spPr>
          <a:xfrm>
            <a:off x="0" y="-1132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complicated transmission functions (2 messages)</a:t>
            </a:r>
            <a:endParaRPr/>
          </a:p>
        </p:txBody>
      </p:sp>
      <p:sp>
        <p:nvSpPr>
          <p:cNvPr id="444" name="Shape 444"/>
          <p:cNvSpPr txBox="1"/>
          <p:nvPr/>
        </p:nvSpPr>
        <p:spPr>
          <a:xfrm>
            <a:off x="2324100" y="2405662"/>
            <a:ext cx="17709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Identity A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Identity B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f(0)={1,0}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2324100" y="3793675"/>
            <a:ext cx="17709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Negation A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Negation B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f(0)={0,1}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f(0)={1,1}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87425" y="645450"/>
            <a:ext cx="8908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Sometimes one or more messages are completely unrelated to the source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way to tell a-priori if this is the case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way to know after either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dead feature could turn on on some unknown condition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Applying zero weight to a feature is mathematically equivalent to leaving it out of the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268950" y="3165050"/>
            <a:ext cx="177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Identity A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Negation A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f(0)={1,0}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3" name="Shape 453"/>
          <p:cNvSpPr txBox="1"/>
          <p:nvPr/>
        </p:nvSpPr>
        <p:spPr>
          <a:xfrm>
            <a:off x="2142525" y="3104525"/>
            <a:ext cx="17709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Negation B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f(0)={0,1}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f(0)={1,1}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Identity B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f(0)={1,0}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02550" y="2781725"/>
            <a:ext cx="1770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is hot, B is dead</a:t>
            </a:r>
            <a:endParaRPr b="1"/>
          </a:p>
        </p:txBody>
      </p:sp>
      <p:sp>
        <p:nvSpPr>
          <p:cNvPr id="455" name="Shape 455"/>
          <p:cNvSpPr txBox="1"/>
          <p:nvPr/>
        </p:nvSpPr>
        <p:spPr>
          <a:xfrm>
            <a:off x="2142525" y="2781725"/>
            <a:ext cx="18042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 is hot, A is dead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 Selection False Discovery Rates (1/)</a:t>
            </a:r>
            <a:endParaRPr/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150" y="693800"/>
            <a:ext cx="5003851" cy="44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57300" y="0"/>
            <a:ext cx="92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Feature Selection Unintentional False Discovery Rates (2/)</a:t>
            </a:r>
            <a:endParaRPr sz="2400"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350" y="1086800"/>
            <a:ext cx="4704476" cy="30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57300" y="1208925"/>
            <a:ext cx="4363200" cy="3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“Do We Really Know the WTO Cures Cancer?” (Chaudoin et al. 2014)</a:t>
            </a:r>
            <a:endParaRPr/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Population of studies published in APSR, AJPS, and IO from 2005-2013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34 dependent variables unrelated to trade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WTO membership has a statistically significant relationship with 34% of unrelated outcomes in international relations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Much higher than P-value would suggest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Adding covariates, fixed effects, and matching doesn’t solve the problem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Intentional False Discovery Rates (3/)</a:t>
            </a:r>
            <a:endParaRPr/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94125" y="934575"/>
            <a:ext cx="4740000" cy="4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AJPS Replication Archive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Add covariates until key independent variable becomes ‘significant’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Added ‘control variables’ tend to increase the effect size, not the precision of its estimate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Can’t prove intent, but: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Authors almost never justified those control variables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They were much less likely to report bivariate comparisons if their effect size needed them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375" y="872125"/>
            <a:ext cx="4094626" cy="427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6992475" y="572700"/>
            <a:ext cx="205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(Lenz and Sahn  2017)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950" y="814375"/>
            <a:ext cx="3979200" cy="32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6125000" y="572700"/>
            <a:ext cx="1757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Simpson’s Paradox</a:t>
            </a:r>
            <a:endParaRPr/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103300" y="945250"/>
            <a:ext cx="5134200" cy="27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Excluding a necessary message can give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wrong prediction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wrong interpretation of the role of a message in the transmission function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372225" y="743550"/>
            <a:ext cx="5134200" cy="27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Functions that depend on the state of two messages simultaneously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Logic gates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And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Or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Nor</a:t>
            </a:r>
            <a:endParaRPr>
              <a:solidFill>
                <a:srgbClr val="000000"/>
              </a:solidFill>
            </a:endParaRPr>
          </a:p>
          <a:p>
            <a:pPr indent="0" lvl="0" marL="9144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Interaction Terms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6305650" y="1749413"/>
            <a:ext cx="1889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OR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f(0)={0,0}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2" name="Shape 492"/>
          <p:cNvSpPr txBox="1"/>
          <p:nvPr/>
        </p:nvSpPr>
        <p:spPr>
          <a:xfrm>
            <a:off x="6273100" y="619938"/>
            <a:ext cx="1889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f(0)={0,1}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6338200" y="2915813"/>
            <a:ext cx="18243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Nand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f(0)={1,1}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f(1)={1,0}, f(0)={1,1}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f(1)={0,1}, f(0)={1,1}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4" name="Shape 494"/>
          <p:cNvSpPr txBox="1"/>
          <p:nvPr/>
        </p:nvSpPr>
        <p:spPr>
          <a:xfrm>
            <a:off x="6338200" y="4215763"/>
            <a:ext cx="18243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NOR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f(1)={0,0}, f(0)={0,1}</a:t>
            </a:r>
            <a:endParaRPr/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775" y="492125"/>
            <a:ext cx="845050" cy="10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451" y="0"/>
            <a:ext cx="495026" cy="4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4546" y="29895"/>
            <a:ext cx="495024" cy="46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125" y="1607775"/>
            <a:ext cx="845050" cy="110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9474" y="2814518"/>
            <a:ext cx="845050" cy="105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35775" y="4001115"/>
            <a:ext cx="880875" cy="114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9800" y="3502950"/>
            <a:ext cx="4251500" cy="3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Complexity and Regularization</a:t>
            </a:r>
            <a:endParaRPr/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174025" y="1152475"/>
            <a:ext cx="602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can end up fitting functions that ever ‘unnecessary’ parts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And gate inverts any one of these three transmitter functions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But it has 4 rules instead of the real 2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Bad for 3 reasons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Parsimony</a:t>
            </a:r>
            <a:r>
              <a:rPr lang="en">
                <a:solidFill>
                  <a:srgbClr val="000000"/>
                </a:solidFill>
              </a:rPr>
              <a:t> - More theory than is actually in the real world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Budget- requires more computational power and measurement than may actually be needed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May not generalize to new data - especially if </a:t>
            </a:r>
            <a:r>
              <a:rPr lang="en">
                <a:solidFill>
                  <a:srgbClr val="000000"/>
                </a:solidFill>
              </a:rPr>
              <a:t>unneeded</a:t>
            </a:r>
            <a:r>
              <a:rPr lang="en">
                <a:solidFill>
                  <a:srgbClr val="000000"/>
                </a:solidFill>
              </a:rPr>
              <a:t> parts are fit to noisy parts of the message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6324925" y="1580563"/>
            <a:ext cx="1889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f(0)={1,0}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f(1)={1,1}, f(0)={0,1}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600" y="1452750"/>
            <a:ext cx="845050" cy="10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276" y="960625"/>
            <a:ext cx="495026" cy="4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6371" y="990520"/>
            <a:ext cx="495024" cy="46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0" y="-9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 messages Takeaways</a:t>
            </a:r>
            <a:endParaRPr/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166000" y="645475"/>
            <a:ext cx="8838900" cy="4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 messages with a 2 symbol alphabet is equivalent to one one message with a 4 symbol alphabet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Number of possible transmission functions grows quickly in the message space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From 4 deterministic functions to 22 by adding 1 bit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Unnecessary message length, using 2 bits to represent 1 bit of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Parts of messages can be superfluous (wasted bandwidth, feature selection)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There are receiver functions that perfectly recover the message but are more complicated than necessary, e.g.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Transmission function f(1)={1,1}, f(0)={1,0}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Receiver Function AND gate f(1,1)=1; f(1,0)=0; f(0,1)=0; f(0,0)=0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0" y="679075"/>
            <a:ext cx="9144000" cy="4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 of the time, nature designs the transmitter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Flip a coin, the sides have images that are stable and point in a direction depending on how it landed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Rain gauge, some sample of rain falls into the tube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An object refracts light, which can be captured by film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0" y="-113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Transmitters</a:t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25" y="0"/>
            <a:ext cx="1461250" cy="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649" y="1992050"/>
            <a:ext cx="2363574" cy="31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84" y="2729749"/>
            <a:ext cx="2149824" cy="143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4025" y="2702850"/>
            <a:ext cx="3139975" cy="20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311700" y="1152475"/>
            <a:ext cx="710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Issue of Bandwidth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There are more states of the information source than can be conveyed by message the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Underdetermined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More outcomes than there are unique messages to indicate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0" y="0"/>
            <a:ext cx="87606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2-bit information source, 1-bit messages</a:t>
            </a:r>
            <a:endParaRPr sz="2400"/>
          </a:p>
        </p:txBody>
      </p:sp>
      <p:graphicFrame>
        <p:nvGraphicFramePr>
          <p:cNvPr id="524" name="Shape 524"/>
          <p:cNvGraphicFramePr/>
          <p:nvPr/>
        </p:nvGraphicFramePr>
        <p:xfrm>
          <a:off x="7734225" y="7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479675"/>
                <a:gridCol w="479675"/>
              </a:tblGrid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idx="1" type="body"/>
          </p:nvPr>
        </p:nvSpPr>
        <p:spPr>
          <a:xfrm>
            <a:off x="107475" y="1031450"/>
            <a:ext cx="678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Sometimes we have many more messages than outcomes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Feature selection problem in the extreme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As K -&gt; infinity, any one feature likely to correlate with the outcome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Functions of features definitely likely to correlate with the outcome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Curse of Dimensionality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Distance between observations goes to 1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Every observation become a unique and special snowflake (no obvious patterns)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0" y="0"/>
            <a:ext cx="87606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1-bit information source, N-bit messages</a:t>
            </a:r>
            <a:endParaRPr sz="2400"/>
          </a:p>
        </p:txBody>
      </p:sp>
      <p:graphicFrame>
        <p:nvGraphicFramePr>
          <p:cNvPr id="531" name="Shape 531"/>
          <p:cNvGraphicFramePr/>
          <p:nvPr/>
        </p:nvGraphicFramePr>
        <p:xfrm>
          <a:off x="6846700" y="62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415550"/>
                <a:gridCol w="415550"/>
                <a:gridCol w="415550"/>
                <a:gridCol w="415550"/>
                <a:gridCol w="415550"/>
              </a:tblGrid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Curse of Dimensionality Visualized</a:t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26900" y="779925"/>
            <a:ext cx="3812100" cy="4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Our confidence in a decision boundary lies in how many training data examples lie in that region, hopefully on either side of a line</a:t>
            </a:r>
            <a:endParaRPr sz="14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As dimensions increase, the number of example near any one point, or any one line decrease</a:t>
            </a:r>
            <a:endParaRPr sz="14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amount of training data required to maintain the same coverage in an area increases exponentially in the dimension of that area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171" y="3390775"/>
            <a:ext cx="5120205" cy="1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200" y="984225"/>
            <a:ext cx="5224175" cy="17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4336650" y="572700"/>
            <a:ext cx="4619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amount of space occupied by 20% of the training data in 1,2, and 3 dimensions</a:t>
            </a:r>
            <a:endParaRPr/>
          </a:p>
        </p:txBody>
      </p:sp>
      <p:sp>
        <p:nvSpPr>
          <p:cNvPr id="541" name="Shape 541"/>
          <p:cNvSpPr txBox="1"/>
          <p:nvPr/>
        </p:nvSpPr>
        <p:spPr>
          <a:xfrm>
            <a:off x="4186925" y="2818075"/>
            <a:ext cx="461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of examples near the origin, decreases exponentially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Fundamental Problems of Learning</a:t>
            </a:r>
            <a:endParaRPr/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311700" y="974900"/>
            <a:ext cx="85206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Successful</a:t>
            </a:r>
            <a:r>
              <a:rPr lang="en">
                <a:solidFill>
                  <a:srgbClr val="000000"/>
                </a:solidFill>
              </a:rPr>
              <a:t> machine learning strategies offer solutions to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Bias/Variance </a:t>
            </a:r>
            <a:r>
              <a:rPr lang="en">
                <a:solidFill>
                  <a:srgbClr val="000000"/>
                </a:solidFill>
              </a:rPr>
              <a:t>Trade Offs</a:t>
            </a:r>
            <a:r>
              <a:rPr lang="en">
                <a:solidFill>
                  <a:srgbClr val="000000"/>
                </a:solidFill>
              </a:rPr>
              <a:t> and Worst/Average/Best Case Analysis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Feature Selection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Feature Engineering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Overfitting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Curse of Dimensionality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0" y="0"/>
            <a:ext cx="91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Time: Technological </a:t>
            </a:r>
            <a:r>
              <a:rPr lang="en"/>
              <a:t>Approaches</a:t>
            </a:r>
            <a:r>
              <a:rPr lang="en"/>
              <a:t> to these Problems</a:t>
            </a:r>
            <a:endParaRPr/>
          </a:p>
        </p:txBody>
      </p:sp>
      <p:graphicFrame>
        <p:nvGraphicFramePr>
          <p:cNvPr id="553" name="Shape 553"/>
          <p:cNvGraphicFramePr/>
          <p:nvPr/>
        </p:nvGraphicFramePr>
        <p:xfrm>
          <a:off x="537950" y="115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{621CE497-0FC9-4562-B92A-2F41015509A7}</a:tableStyleId>
              </a:tblPr>
              <a:tblGrid>
                <a:gridCol w="1594800"/>
                <a:gridCol w="1545350"/>
                <a:gridCol w="1616000"/>
                <a:gridCol w="1869825"/>
                <a:gridCol w="1511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Models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Neural Networks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Bias/Variance Trade Off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395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Selection /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Curse of Dimensionality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L1/L2 Penalties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Greedy splitting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Split criteria,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Subsampling Variables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L1/L2 Penalties /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Hierarchical Structure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Engineering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Interaction Terms, Splines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Sequential Splitting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Dense Layers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Overfitting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Cross-Validation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Subsampling Observations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Early Stopping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0" y="504250"/>
            <a:ext cx="91440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guarantees about the quality of the transmitter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Might not leave a simple physical trace</a:t>
            </a:r>
            <a:r>
              <a:rPr lang="en">
                <a:solidFill>
                  <a:schemeClr val="dk1"/>
                </a:solidFill>
              </a:rPr>
              <a:t>, e.g. the coin has the same image on both sides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Might never observe enough examples</a:t>
            </a:r>
            <a:r>
              <a:rPr lang="en">
                <a:solidFill>
                  <a:schemeClr val="dk1"/>
                </a:solidFill>
              </a:rPr>
              <a:t> to reveal the function, e.g. one time burn pads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Might not leave a physical trace at all or one that we have access to</a:t>
            </a:r>
            <a:r>
              <a:rPr lang="en">
                <a:solidFill>
                  <a:schemeClr val="dk1"/>
                </a:solidFill>
              </a:rPr>
              <a:t>, e.g. before the big bang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Might be intentionally obfuscated</a:t>
            </a:r>
            <a:r>
              <a:rPr lang="en">
                <a:solidFill>
                  <a:schemeClr val="dk1"/>
                </a:solidFill>
              </a:rPr>
              <a:t>, e.g. encryption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Might be lossy</a:t>
            </a:r>
            <a:r>
              <a:rPr lang="en">
                <a:solidFill>
                  <a:schemeClr val="dk1"/>
                </a:solidFill>
              </a:rPr>
              <a:t>, intentionally throw away information , e.g. a JPG compressed image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0" y="-113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Transmitters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25" y="0"/>
            <a:ext cx="1461250" cy="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375" y="2400300"/>
            <a:ext cx="3848848" cy="21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0975" y="2178425"/>
            <a:ext cx="2223124" cy="296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6">
            <a:alphaModFix/>
          </a:blip>
          <a:srcRect b="0" l="0" r="38137" t="20647"/>
          <a:stretch/>
        </p:blipFill>
        <p:spPr>
          <a:xfrm>
            <a:off x="0" y="2526670"/>
            <a:ext cx="2834351" cy="201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141150" y="459575"/>
            <a:ext cx="53520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Mapping from states of the information source                        to messages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What’s a simple function?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Consider coin toss again {Heads, Tails}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        with one message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Heads, then X = a random number greater than or equal to zero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Tails, then X = a random number less than zero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        with two messages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Tails, then X_1,X_2 = random numbers greater than or equal to zero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Heads, then X_1,X_2= random numbers less than zero, X_2= a random number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0" y="-113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125" y="33600"/>
            <a:ext cx="634924" cy="3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913" y="1824975"/>
            <a:ext cx="334211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13" y="1786225"/>
            <a:ext cx="584150" cy="3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13" y="2869225"/>
            <a:ext cx="634924" cy="3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125" y="2670975"/>
            <a:ext cx="2771575" cy="20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025" y="528700"/>
            <a:ext cx="913974" cy="2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1025" y="871575"/>
            <a:ext cx="903176" cy="2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7537075" y="4570675"/>
            <a:ext cx="517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X_1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5887575" y="3344750"/>
            <a:ext cx="517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X_2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147925" y="584950"/>
            <a:ext cx="8861700" cy="4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</a:t>
            </a:r>
            <a:r>
              <a:rPr lang="en">
                <a:solidFill>
                  <a:srgbClr val="000000"/>
                </a:solidFill>
              </a:rPr>
              <a:t>ow weird can this get? (As weird as you can imagine)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Common Toy datasets, with just X and a ground truth labeled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0" y="-113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125" y="33600"/>
            <a:ext cx="634924" cy="3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674" y="1513874"/>
            <a:ext cx="1919325" cy="18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974" y="3446168"/>
            <a:ext cx="2105025" cy="16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282" y="3389775"/>
            <a:ext cx="1874993" cy="17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" y="2040575"/>
            <a:ext cx="3076600" cy="310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0975" y="1929650"/>
            <a:ext cx="1717300" cy="13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8375" y="3571875"/>
            <a:ext cx="23622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71000" y="1724025"/>
            <a:ext cx="18478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60950" y="-86325"/>
            <a:ext cx="2061075" cy="15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736" y="3324700"/>
            <a:ext cx="2673263" cy="18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idx="1" type="body"/>
          </p:nvPr>
        </p:nvSpPr>
        <p:spPr>
          <a:xfrm>
            <a:off x="0" y="504250"/>
            <a:ext cx="9144000" cy="4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many possible functions could there be?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 lookup table mapping each possible Y to each possible X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Enigma Machine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15^18 possible combinations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Small images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MNIST hand written digit images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10 possible digits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Small 28x28 pixel images (784 pixels)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256 brightness values for each pixel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                =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There are only 10^82 atoms in the universe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have to hope the real function is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Substantially simpler, or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There’s an approximation that captures most of the interesting info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0" y="-113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125" y="33600"/>
            <a:ext cx="634924" cy="3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575" y="783525"/>
            <a:ext cx="993334" cy="35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7835520512664598979043491356661772291592969053895... × 10^1316570"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007" y="2997338"/>
            <a:ext cx="5061643" cy="2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9925" y="3047725"/>
            <a:ext cx="6953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8">
            <a:alphaModFix/>
          </a:blip>
          <a:srcRect b="2798" l="14768" r="14704" t="2959"/>
          <a:stretch/>
        </p:blipFill>
        <p:spPr>
          <a:xfrm>
            <a:off x="7080987" y="1370875"/>
            <a:ext cx="1842249" cy="18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0" y="459575"/>
            <a:ext cx="9144000" cy="46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Machine Learning is the applied science of building good receivers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receiver is mechanism, function, or algorithm that maps messages to states of the source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Telephone speaker converts an electrical signal back into the sound of the voice of a person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Enigma Machine converted coded </a:t>
            </a:r>
            <a:r>
              <a:rPr lang="en">
                <a:solidFill>
                  <a:schemeClr val="dk1"/>
                </a:solidFill>
              </a:rPr>
              <a:t>Nazi </a:t>
            </a:r>
            <a:r>
              <a:rPr lang="en">
                <a:solidFill>
                  <a:srgbClr val="000000"/>
                </a:solidFill>
              </a:rPr>
              <a:t>messages back into readable German text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Ordinary Least Squares fits a linear hyperplane to observed data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0" y="-113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Receivers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797" y="0"/>
            <a:ext cx="1453228" cy="4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423" y="1156400"/>
            <a:ext cx="237676" cy="3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5">
            <a:alphaModFix/>
          </a:blip>
          <a:srcRect b="7715" l="0" r="0" t="0"/>
          <a:stretch/>
        </p:blipFill>
        <p:spPr>
          <a:xfrm>
            <a:off x="0" y="2972425"/>
            <a:ext cx="2991975" cy="18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375" y="2541475"/>
            <a:ext cx="1950900" cy="2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8202" y="2615450"/>
            <a:ext cx="3095801" cy="22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